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9/9/2021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9/9/2021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9/9/2021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9/9/2021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9/9/2021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9/9/2021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9/9/2021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9/9/2021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fk.academicwork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876" y="673274"/>
            <a:ext cx="9602789" cy="2667000"/>
          </a:xfrm>
        </p:spPr>
        <p:txBody>
          <a:bodyPr/>
          <a:lstStyle/>
          <a:p>
            <a:r>
              <a:rPr lang="en-US" dirty="0" smtClean="0"/>
              <a:t>Ready, Set, College!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3789218"/>
            <a:ext cx="9601200" cy="990600"/>
          </a:xfrm>
        </p:spPr>
        <p:txBody>
          <a:bodyPr/>
          <a:lstStyle/>
          <a:p>
            <a:r>
              <a:rPr lang="en-US" dirty="0" smtClean="0"/>
              <a:t>Securing Financial Aid </a:t>
            </a:r>
            <a:endParaRPr lang="en-US" dirty="0"/>
          </a:p>
        </p:txBody>
      </p:sp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82" y="1920085"/>
            <a:ext cx="3963813" cy="409971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tx1"/>
                </a:solidFill>
              </a:rPr>
              <a:t>How To Apply For Federal Student Aid - app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797830" y="1920085"/>
            <a:ext cx="4343400" cy="356631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240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Complete FAFSA on your mobile device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Google Play </a:t>
            </a:r>
            <a:r>
              <a:rPr lang="en-US" u="sng" dirty="0" smtClean="0">
                <a:solidFill>
                  <a:schemeClr val="tx1"/>
                </a:solidFill>
              </a:rPr>
              <a:t>https://play.google.com/store/apps/details?id=com.fsa.mystudentaid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Apple App Store </a:t>
            </a:r>
            <a:r>
              <a:rPr lang="en-US" u="sng" dirty="0" smtClean="0">
                <a:solidFill>
                  <a:schemeClr val="tx1"/>
                </a:solidFill>
              </a:rPr>
              <a:t>https://itunes.apple.com/us/app/mystudentaid/id1414539145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u="sng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618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3818" y="5877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tx1"/>
                </a:solidFill>
              </a:rPr>
              <a:t>Estimated </a:t>
            </a:r>
            <a:r>
              <a:rPr lang="en-US" sz="3600" dirty="0" smtClean="0">
                <a:solidFill>
                  <a:schemeClr val="tx1"/>
                </a:solidFill>
              </a:rPr>
              <a:t>Cost of Attendance at CFK Per Semester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7986"/>
              </p:ext>
            </p:extLst>
          </p:nvPr>
        </p:nvGraphicFramePr>
        <p:xfrm>
          <a:off x="520931" y="2228325"/>
          <a:ext cx="7393860" cy="280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EXPENSES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Florida Resident living with Parents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Tuition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1,310.64*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Books and Supplies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 </a:t>
                      </a:r>
                      <a:r>
                        <a:rPr lang="en-US" sz="1300" dirty="0" smtClean="0">
                          <a:effectLst/>
                        </a:rPr>
                        <a:t>707.00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Room and Board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2185.00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Transportation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1,475.00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Personal Expenses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739.00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Estimated Total Cost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  6,416.64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55865" y="5418513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on 12 credit hours &amp; does not include course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3818" y="5877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tx1"/>
                </a:solidFill>
              </a:rPr>
              <a:t>Estimated </a:t>
            </a:r>
            <a:r>
              <a:rPr lang="en-US" sz="3600" dirty="0" smtClean="0">
                <a:solidFill>
                  <a:schemeClr val="tx1"/>
                </a:solidFill>
              </a:rPr>
              <a:t>Cost of Attendance at CFK Per Semester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5865" y="5418513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on 12 credit hours &amp; does not include course fees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928768"/>
              </p:ext>
            </p:extLst>
          </p:nvPr>
        </p:nvGraphicFramePr>
        <p:xfrm>
          <a:off x="712124" y="2174174"/>
          <a:ext cx="7393860" cy="280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EXPENSES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Non-Resident </a:t>
                      </a:r>
                      <a:r>
                        <a:rPr lang="en-US" sz="1300" dirty="0">
                          <a:effectLst/>
                        </a:rPr>
                        <a:t>living </a:t>
                      </a:r>
                      <a:r>
                        <a:rPr lang="en-US" sz="1300" dirty="0" smtClean="0">
                          <a:effectLst/>
                        </a:rPr>
                        <a:t>in Dorms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Tuition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5,264.76*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Books and Supplies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 </a:t>
                      </a:r>
                      <a:r>
                        <a:rPr lang="en-US" sz="1300" dirty="0" smtClean="0">
                          <a:effectLst/>
                        </a:rPr>
                        <a:t>707.00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Room and Board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6641.00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Transportation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400.00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Personal Expenses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$  </a:t>
                      </a:r>
                      <a:r>
                        <a:rPr lang="en-US" sz="1300" dirty="0" smtClean="0">
                          <a:effectLst/>
                        </a:rPr>
                        <a:t>739.00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Estimated Total Cost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  13,751.76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23" marR="12123" marT="12123" marB="1212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704088"/>
            <a:ext cx="8229600" cy="7437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Satisfactory Academic Progress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935480"/>
            <a:ext cx="8229600" cy="3675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dirty="0" smtClean="0">
                <a:solidFill>
                  <a:schemeClr val="tx1"/>
                </a:solidFill>
              </a:rPr>
              <a:t>To remain eligible for financial aid, you must:</a:t>
            </a:r>
          </a:p>
          <a:p>
            <a:endParaRPr lang="en-US" sz="2400" cap="none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Maintain at least a 2.0 Grade Point Average (GPA)</a:t>
            </a:r>
          </a:p>
          <a:p>
            <a:pPr algn="l"/>
            <a:endParaRPr lang="en-US" sz="2400" cap="none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Must maintain an overall completion rate of 67% or more for all courses</a:t>
            </a:r>
          </a:p>
          <a:p>
            <a:pPr algn="l"/>
            <a:endParaRPr lang="en-US" sz="2400" cap="none" dirty="0" smtClean="0">
              <a:solidFill>
                <a:schemeClr val="tx1"/>
              </a:solidFill>
            </a:endParaRPr>
          </a:p>
          <a:p>
            <a:pPr algn="l"/>
            <a:r>
              <a:rPr lang="en-US" sz="2400" cap="none" dirty="0" smtClean="0">
                <a:solidFill>
                  <a:schemeClr val="tx1"/>
                </a:solidFill>
              </a:rPr>
              <a:t>*If you drop below either metric, you will be placed on financial aid warning.  If you don’t meet requirements after the next semester, you will be suspended from receiving financial aid.</a:t>
            </a:r>
            <a:endParaRPr lang="en-US" sz="24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704088"/>
            <a:ext cx="8229600" cy="7437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Confidentiality 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3890" y="203349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Family Educational Rights and Privacy Act (FERPA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 Consent Form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933" y="1680190"/>
            <a:ext cx="3467071" cy="44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3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0668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n-US" sz="3600" dirty="0"/>
              <a:t>If you ever have any questions regarding your </a:t>
            </a:r>
            <a:r>
              <a:rPr lang="en-US" sz="3600" i="1" dirty="0"/>
              <a:t>FINANCIAL AID</a:t>
            </a:r>
            <a:r>
              <a:rPr lang="en-US" sz="3600" dirty="0"/>
              <a:t>, please do not hesitate to ask us. 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WE ARE HERE TO HELP!!</a:t>
            </a:r>
          </a:p>
        </p:txBody>
      </p:sp>
    </p:spTree>
    <p:extLst>
      <p:ext uri="{BB962C8B-B14F-4D97-AF65-F5344CB8AC3E}">
        <p14:creationId xmlns:p14="http://schemas.microsoft.com/office/powerpoint/2010/main" val="400851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3418" y="1334193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CFK </a:t>
            </a:r>
            <a:r>
              <a:rPr lang="en-US" sz="2800" dirty="0"/>
              <a:t>FINANCIAL AID</a:t>
            </a:r>
          </a:p>
          <a:p>
            <a:pPr algn="ctr"/>
            <a:r>
              <a:rPr lang="en-US" sz="2800" dirty="0"/>
              <a:t>5901 College Road 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Key </a:t>
            </a:r>
            <a:r>
              <a:rPr lang="en-US" sz="2800" dirty="0"/>
              <a:t>West, FL 33040</a:t>
            </a:r>
          </a:p>
          <a:p>
            <a:pPr algn="ctr"/>
            <a:r>
              <a:rPr lang="en-US" sz="2800" dirty="0"/>
              <a:t>Telephone: 305-809-3523 </a:t>
            </a:r>
            <a:r>
              <a:rPr lang="en-US" sz="2800" dirty="0" smtClean="0"/>
              <a:t> </a:t>
            </a:r>
            <a:r>
              <a:rPr lang="en-US" sz="2800" u="sng" dirty="0" smtClean="0"/>
              <a:t>financialaid@cfk.edu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9118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27181" y="1267271"/>
            <a:ext cx="7851648" cy="4191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Jeffrey Smith, </a:t>
            </a:r>
            <a:r>
              <a:rPr lang="en-US" sz="2800" dirty="0">
                <a:solidFill>
                  <a:schemeClr val="tx1"/>
                </a:solidFill>
              </a:rPr>
              <a:t>Director of Financial Aid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Kathryn Courtney, </a:t>
            </a:r>
            <a:r>
              <a:rPr lang="en-US" sz="2800" dirty="0">
                <a:solidFill>
                  <a:schemeClr val="tx1"/>
                </a:solidFill>
              </a:rPr>
              <a:t>Financial Aid/VA Coordinator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Gurleen</a:t>
            </a:r>
            <a:r>
              <a:rPr lang="en-US" sz="2800" dirty="0" smtClean="0">
                <a:solidFill>
                  <a:schemeClr val="tx1"/>
                </a:solidFill>
              </a:rPr>
              <a:t> Mohan, Assistant Director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CFK </a:t>
            </a:r>
            <a:r>
              <a:rPr lang="en-US" sz="2800" dirty="0">
                <a:solidFill>
                  <a:schemeClr val="tx1"/>
                </a:solidFill>
              </a:rPr>
              <a:t>FINANCIAL AID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5901 College Road | Key West, FL 33040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Telephone: 305-809-3523 </a:t>
            </a: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90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04088"/>
            <a:ext cx="8229600" cy="819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What is financial aid?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2287" indent="-4572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Financial assistance that helps a student bridge the gap between the student’s funding ability and the Cost of Attendance.</a:t>
            </a:r>
          </a:p>
          <a:p>
            <a:pPr marL="65087" algn="l"/>
            <a:endParaRPr lang="en-US" sz="1200" cap="none" dirty="0" smtClean="0">
              <a:solidFill>
                <a:schemeClr val="tx1"/>
              </a:solidFill>
            </a:endParaRPr>
          </a:p>
          <a:p>
            <a:pPr marL="522287" indent="-4572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Cost of Attendance is based on tuition and fees, room and board, books and supplies, and transportation. </a:t>
            </a:r>
          </a:p>
          <a:p>
            <a:pPr marL="65087" algn="l"/>
            <a:endParaRPr lang="en-US" sz="2800" cap="none" dirty="0" smtClean="0">
              <a:solidFill>
                <a:schemeClr val="tx1"/>
              </a:solidFill>
            </a:endParaRPr>
          </a:p>
          <a:p>
            <a:pPr marL="522287" indent="-4572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Financial Aid </a:t>
            </a:r>
            <a:r>
              <a:rPr lang="en-US" sz="2800" cap="none" dirty="0">
                <a:solidFill>
                  <a:schemeClr val="tx1"/>
                </a:solidFill>
              </a:rPr>
              <a:t>i</a:t>
            </a:r>
            <a:r>
              <a:rPr lang="en-US" sz="2800" cap="none" dirty="0" smtClean="0">
                <a:solidFill>
                  <a:schemeClr val="tx1"/>
                </a:solidFill>
              </a:rPr>
              <a:t>ncludes grants, loans, work-study, and scholarships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30823" y="714895"/>
            <a:ext cx="8229600" cy="122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 smtClean="0">
                <a:solidFill>
                  <a:schemeClr val="tx1"/>
                </a:solidFill>
              </a:rPr>
              <a:t>Federal Grants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96292" y="1935480"/>
            <a:ext cx="6591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PELL Grant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Need-based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Based upon Expected Family Contribution (EFC) and enrollment hours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Max award for </a:t>
            </a:r>
            <a:r>
              <a:rPr lang="en-US" sz="2800" dirty="0" smtClean="0"/>
              <a:t>2021-2022: </a:t>
            </a:r>
            <a:r>
              <a:rPr lang="en-US" sz="2800" dirty="0"/>
              <a:t>$</a:t>
            </a:r>
            <a:r>
              <a:rPr lang="en-US" sz="2800" dirty="0" smtClean="0"/>
              <a:t>6,495</a:t>
            </a:r>
            <a:endParaRPr lang="en-US" sz="2800" dirty="0"/>
          </a:p>
          <a:p>
            <a:endParaRPr lang="en-US" sz="2800" dirty="0"/>
          </a:p>
          <a:p>
            <a:r>
              <a:rPr lang="en-US" sz="2800" b="1" u="sng" dirty="0"/>
              <a:t>SEOG (Supplemental Educational Opportunity Grant)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Campus-based funding</a:t>
            </a:r>
          </a:p>
        </p:txBody>
      </p:sp>
    </p:spTree>
    <p:extLst>
      <p:ext uri="{BB962C8B-B14F-4D97-AF65-F5344CB8AC3E}">
        <p14:creationId xmlns:p14="http://schemas.microsoft.com/office/powerpoint/2010/main" val="33228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04088"/>
            <a:ext cx="8229600" cy="819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Federal Loans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6953" y="1619596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100" b="1" cap="none" dirty="0" smtClean="0">
                <a:solidFill>
                  <a:schemeClr val="tx1"/>
                </a:solidFill>
              </a:rPr>
              <a:t>Direct Loans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 </a:t>
            </a:r>
            <a:r>
              <a:rPr lang="en-US" sz="2800" u="sng" cap="none" dirty="0" smtClean="0">
                <a:solidFill>
                  <a:schemeClr val="tx1"/>
                </a:solidFill>
              </a:rPr>
              <a:t>Subsidized</a:t>
            </a:r>
            <a:r>
              <a:rPr lang="en-US" sz="2800" cap="none" dirty="0" smtClean="0">
                <a:solidFill>
                  <a:schemeClr val="tx1"/>
                </a:solidFill>
              </a:rPr>
              <a:t> – No interest while enrolled at least half-time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 </a:t>
            </a:r>
            <a:r>
              <a:rPr lang="en-US" sz="2800" u="sng" cap="none" dirty="0" smtClean="0">
                <a:solidFill>
                  <a:schemeClr val="tx1"/>
                </a:solidFill>
              </a:rPr>
              <a:t>Unsubsidized</a:t>
            </a:r>
            <a:r>
              <a:rPr lang="en-US" sz="2800" cap="none" dirty="0" smtClean="0">
                <a:solidFill>
                  <a:schemeClr val="tx1"/>
                </a:solidFill>
              </a:rPr>
              <a:t> – Interest charged but no payment required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 Annual limits: $5500 for 1st year students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>
                <a:solidFill>
                  <a:schemeClr val="tx1"/>
                </a:solidFill>
              </a:rPr>
              <a:t> </a:t>
            </a:r>
            <a:r>
              <a:rPr lang="en-US" sz="2800" cap="none" dirty="0" smtClean="0">
                <a:solidFill>
                  <a:schemeClr val="tx1"/>
                </a:solidFill>
              </a:rPr>
              <a:t>The current interest rate is 3.73%.</a:t>
            </a:r>
          </a:p>
          <a:p>
            <a:pPr algn="l">
              <a:buFont typeface="Arial" pitchFamily="34" charset="0"/>
              <a:buChar char="•"/>
            </a:pPr>
            <a:endParaRPr lang="en-US" sz="2800" cap="none" dirty="0" smtClean="0">
              <a:solidFill>
                <a:schemeClr val="tx1"/>
              </a:solidFill>
            </a:endParaRPr>
          </a:p>
          <a:p>
            <a:pPr algn="l"/>
            <a:r>
              <a:rPr lang="en-US" sz="3100" b="1" cap="none" dirty="0" smtClean="0">
                <a:solidFill>
                  <a:schemeClr val="tx1"/>
                </a:solidFill>
              </a:rPr>
              <a:t>PLUS Loans </a:t>
            </a:r>
            <a:r>
              <a:rPr lang="en-US" sz="2700" b="1" cap="none" dirty="0" smtClean="0">
                <a:solidFill>
                  <a:schemeClr val="tx1"/>
                </a:solidFill>
              </a:rPr>
              <a:t>(Parent Loan for Undergraduate Students)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Credit Based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Up to Cost of Attendance, minus any other aid student is receiving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The current interest rate is 6.28%.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6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612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Federal Work Study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935480"/>
            <a:ext cx="8229600" cy="3002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Need-based</a:t>
            </a:r>
          </a:p>
          <a:p>
            <a:pPr algn="l"/>
            <a:endParaRPr lang="en-US" sz="800" cap="none" dirty="0" smtClean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Limited funding</a:t>
            </a:r>
          </a:p>
          <a:p>
            <a:pPr algn="l"/>
            <a:endParaRPr lang="en-US" sz="800" cap="none" dirty="0" smtClean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Part-time</a:t>
            </a:r>
          </a:p>
          <a:p>
            <a:pPr algn="l"/>
            <a:endParaRPr lang="en-US" sz="800" cap="none" dirty="0" smtClean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cap="none" dirty="0" smtClean="0">
                <a:solidFill>
                  <a:schemeClr val="tx1"/>
                </a:solidFill>
              </a:rPr>
              <a:t>Cannot work more than 20 hours/week at CFK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3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704088"/>
            <a:ext cx="8229600" cy="819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Scholarships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819102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00" b="1" cap="none" dirty="0" smtClean="0">
                <a:solidFill>
                  <a:schemeClr val="tx1"/>
                </a:solidFill>
              </a:rPr>
              <a:t>Institutional Scholarships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Academic Works: </a:t>
            </a:r>
            <a:r>
              <a:rPr lang="en-US" dirty="0">
                <a:hlinkClick r:id="rId3"/>
              </a:rPr>
              <a:t>https://cfk.academicworks.com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General Scholarship deadline in early Spring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Departmental Scholarship deadlines vary</a:t>
            </a:r>
          </a:p>
          <a:p>
            <a:pPr algn="l">
              <a:buFont typeface="Arial" pitchFamily="34" charset="0"/>
              <a:buChar char="•"/>
            </a:pPr>
            <a:endParaRPr lang="en-US" cap="none" dirty="0" smtClean="0">
              <a:solidFill>
                <a:schemeClr val="tx1"/>
              </a:solidFill>
            </a:endParaRPr>
          </a:p>
          <a:p>
            <a:pPr algn="l"/>
            <a:r>
              <a:rPr lang="en-US" sz="3400" b="1" cap="none" dirty="0" smtClean="0">
                <a:solidFill>
                  <a:schemeClr val="tx1"/>
                </a:solidFill>
              </a:rPr>
              <a:t>Other Sources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High School website/guidance counselor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Your/your parent’s place of employment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Organizations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Private foundations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Online searches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3818" y="5710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2022-2023 FAFSA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2204" y="2485197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Apply, beginning October </a:t>
            </a:r>
            <a:r>
              <a:rPr lang="en-US" sz="3200" dirty="0" smtClean="0"/>
              <a:t>1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2020 </a:t>
            </a:r>
            <a:r>
              <a:rPr lang="en-US" sz="3200" dirty="0"/>
              <a:t>tax </a:t>
            </a:r>
            <a:r>
              <a:rPr lang="en-US" sz="3200" dirty="0" smtClean="0"/>
              <a:t>documentation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Can be completed online or via mobile </a:t>
            </a:r>
            <a:r>
              <a:rPr lang="en-US" sz="3200" dirty="0" smtClean="0"/>
              <a:t>app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Fafsa.ed.gov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myStudentAid</a:t>
            </a:r>
            <a:r>
              <a:rPr lang="en-US" sz="3200" dirty="0" smtClean="0"/>
              <a:t> Mobile App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35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astus1-mediap.svc.ms/transform/thumbnail?provider=spo&amp;inputFormat=png&amp;cs=fFNQTw&amp;docid=https%3A%2F%2Flivefkcc-my.sharepoint.com%3A443%2F_api%2Fv2.0%2Fdrives%2Fb!BgVWiycSTEKM2FRdaSd5Uflj1pJzmzVHr1kluzBxlQ9rvbOew8gHTLe8wjbbRI6r%2Fitems%2F015BVHFW5GDUPQJLDBHZHYOB6C2GKGY4PT%3Fversion%3DPublished&amp;access_token=eyJ0eXAiOiJKV1QiLCJhbGciOiJub25lIn0.eyJhdWQiOiIwMDAwMDAwMy0wMDAwLTBmZjEtY2UwMC0wMDAwMDAwMDAwMDAvbGl2ZWZrY2MtbXkuc2hhcmVwb2ludC5jb21AMThhNDM3NjAtYjI5MS00OTExLWJkOTYtNGZjYTc0ODc3OWQwIiwiaXNzIjoiMDAwMDAwMDMtMDAwMC0wZmYxLWNlMDAtMDAwMDAwMDAwMDAwIiwibmJmIjoiMTU2NzAyODI0NiIsImV4cCI6IjE1NjcwNDk4NDYiLCJlbmRwb2ludHVybCI6InN1bjhJOE9UeVo4ODJCTWNEYWxpSjI2Tk5Gd3pMR3JpbkNNa2pDUXByTHc9IiwiZW5kcG9pbnR1cmxMZW5ndGgiOiIxMTgiLCJpc2xvb3BiYWNrIjoiVHJ1ZSIsImNpZCI6Ik5qUmpOV1psT1dVdE16QmxNUzA1TURBd0xXWXpNR1l0TmprNU9HVmhaakUyTlRnNCIsInZlciI6Imhhc2hlZHByb29mdG9rZW4iLCJzaXRlaWQiOiJPR0kxTmpBMU1EWXRNVEl5TnkwME1qUmpMVGhqWkRndE5UUTFaRFk1TWpjM09UVXgiLCJuYW1laWQiOiIwIy5mfG1lbWJlcnNoaXB8dXJuJTNhc3BvJTNhYW5vbiNiNjI1ZDJiNTMyNWEzNjRjMjFjMWZlNDFiYTFmMjJmOGRlOTA4Yzg4NjUyZTRmN2YwY2QzNmFlZTQ3YWRjMGVlIiwibmlpIjoibWljcm9zb2Z0LnNoYXJlcG9pbnQiLCJpc3VzZXIiOiJ0cnVlIiwiY2FjaGVrZXkiOiIwaC5mfG1lbWJlcnNoaXB8dXJuJTNhc3BvJTNhYW5vbiNiNjI1ZDJiNTMyNWEzNjRjMjFjMWZlNDFiYTFmMjJmOGRlOTA4Yzg4NjUyZTRmN2YwY2QzNmFlZTQ3YWRjMGVlIiwic2hhcmluZ2lkIjoiNnM2SXp6YVZ5aytrbjQ2Y2g4ZXpKQSIsInR0IjoiMCIsInVzZVBlcnNpc3RlbnRDb29raWUiOiIyIn0.RzQzTFlZdHpsWG9oK21JQmtBak9ZMWV2REEwM24vU2JoTUFBWHpwQ2dqWT0&amp;encodeFailures=1&amp;srcWidth=&amp;srcHeight=&amp;width=917&amp;height=848&amp;action=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418" y="3517987"/>
            <a:ext cx="3272213" cy="302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tx1"/>
                </a:solidFill>
              </a:rPr>
              <a:t>How To Apply For Federal Student Aid - website</a:t>
            </a:r>
            <a:endParaRPr lang="en-US" sz="38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73" y="1695641"/>
            <a:ext cx="4173716" cy="2956716"/>
          </a:xfrm>
          <a:prstGeom prst="rect">
            <a:avLst/>
          </a:prstGeom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5313219" y="1529387"/>
            <a:ext cx="4038600" cy="340006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240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Complete the Free Application for Federal Student Aid (FAFSA)</a:t>
            </a:r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Apply at </a:t>
            </a:r>
            <a:r>
              <a:rPr lang="en-US" sz="2400" u="sng" dirty="0" smtClean="0">
                <a:solidFill>
                  <a:schemeClr val="tx1"/>
                </a:solidFill>
              </a:rPr>
              <a:t>www.fafsa.ed.gov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CFK School Code - 001485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1455</TotalTime>
  <Words>606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Ocean 16x9</vt:lpstr>
      <vt:lpstr>Ready, Set, College!</vt:lpstr>
      <vt:lpstr>Jeffrey Smith, Director of Financial Aid  Kathryn Courtney, Financial Aid/VA Coordinator  Gurleen Mohan, Assistant Director   CFK FINANCIAL AID 5901 College Road | Key West, FL 33040 Telephone: 305-809-3523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Ready, Set, College!</dc:title>
  <dc:creator>Jeffrey Smith</dc:creator>
  <cp:lastModifiedBy>Lucas Torresbull</cp:lastModifiedBy>
  <cp:revision>18</cp:revision>
  <dcterms:created xsi:type="dcterms:W3CDTF">2019-08-28T21:07:51Z</dcterms:created>
  <dcterms:modified xsi:type="dcterms:W3CDTF">2021-09-09T13:07:06Z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