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550" r:id="rId1"/>
  </p:sldMasterIdLst>
  <p:sldIdLst>
    <p:sldId id="256" r:id="rId2"/>
    <p:sldId id="273" r:id="rId3"/>
    <p:sldId id="272" r:id="rId4"/>
    <p:sldId id="271" r:id="rId5"/>
    <p:sldId id="257" r:id="rId6"/>
    <p:sldId id="258" r:id="rId7"/>
    <p:sldId id="274" r:id="rId8"/>
    <p:sldId id="260" r:id="rId9"/>
    <p:sldId id="268" r:id="rId10"/>
    <p:sldId id="261" r:id="rId11"/>
    <p:sldId id="270" r:id="rId12"/>
    <p:sldId id="259" r:id="rId13"/>
    <p:sldId id="264" r:id="rId14"/>
    <p:sldId id="266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119" autoAdjust="0"/>
  </p:normalViewPr>
  <p:slideViewPr>
    <p:cSldViewPr snapToGrid="0" snapToObjects="1"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2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0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778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70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7603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9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6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7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4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7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4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5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7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7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D652-5534-0B4F-95AE-B7F543E9D531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A234B5-4583-3840-AAE5-E6B0C3F5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6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51" r:id="rId1"/>
    <p:sldLayoutId id="2147485552" r:id="rId2"/>
    <p:sldLayoutId id="2147485553" r:id="rId3"/>
    <p:sldLayoutId id="2147485554" r:id="rId4"/>
    <p:sldLayoutId id="2147485555" r:id="rId5"/>
    <p:sldLayoutId id="2147485556" r:id="rId6"/>
    <p:sldLayoutId id="2147485557" r:id="rId7"/>
    <p:sldLayoutId id="2147485558" r:id="rId8"/>
    <p:sldLayoutId id="2147485559" r:id="rId9"/>
    <p:sldLayoutId id="2147485560" r:id="rId10"/>
    <p:sldLayoutId id="2147485561" r:id="rId11"/>
    <p:sldLayoutId id="2147485562" r:id="rId12"/>
    <p:sldLayoutId id="2147485563" r:id="rId13"/>
    <p:sldLayoutId id="2147485564" r:id="rId14"/>
    <p:sldLayoutId id="2147485565" r:id="rId15"/>
    <p:sldLayoutId id="21474855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onapp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www.keysschools.com/cms/lib/FL02202360/Centricity/Domain/1044/Honor%20Roll%20100%20Application%20revised%20-%2011-20.pdf" TargetMode="Externa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6personalities.com/" TargetMode="External"/><Relationship Id="rId2" Type="http://schemas.openxmlformats.org/officeDocument/2006/relationships/hyperlink" Target="https://careerwise.minnstate.edu/careers/assessmentsuit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198" y="1301587"/>
            <a:ext cx="6536697" cy="1828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Ready, Set, College</a:t>
            </a:r>
            <a:r>
              <a:rPr lang="en-US" b="1" dirty="0">
                <a:solidFill>
                  <a:srgbClr val="EB6115"/>
                </a:solidFill>
              </a:rPr>
              <a:t>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3198" y="3489643"/>
            <a:ext cx="6053559" cy="1828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700" b="1" dirty="0" smtClean="0">
                <a:solidFill>
                  <a:srgbClr val="EB6115"/>
                </a:solidFill>
                <a:latin typeface="Bradley Hand ITC" panose="03070402050302030203" pitchFamily="66" charset="0"/>
              </a:rPr>
              <a:t>April Allen</a:t>
            </a:r>
            <a:endParaRPr lang="en-US" sz="4700" b="1" dirty="0">
              <a:solidFill>
                <a:srgbClr val="EB6115"/>
              </a:solidFill>
              <a:latin typeface="Bradley Hand ITC" panose="03070402050302030203" pitchFamily="66" charset="0"/>
            </a:endParaRPr>
          </a:p>
          <a:p>
            <a:pPr algn="ctr"/>
            <a:r>
              <a:rPr lang="en-US" sz="3200" b="1" dirty="0" smtClean="0">
                <a:solidFill>
                  <a:schemeClr val="accent1"/>
                </a:solidFill>
              </a:rPr>
              <a:t>april.allen@cfk.edu</a:t>
            </a:r>
          </a:p>
          <a:p>
            <a:pPr algn="ctr"/>
            <a:r>
              <a:rPr lang="en-US" sz="3200" b="1" dirty="0" smtClean="0">
                <a:solidFill>
                  <a:schemeClr val="accent1"/>
                </a:solidFill>
              </a:rPr>
              <a:t>English faculty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4" name="AutoShape 2" descr="Image pre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816" y="5318443"/>
            <a:ext cx="3028950" cy="1047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982" y="253837"/>
            <a:ext cx="2461309" cy="138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054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The Common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sz="2200" dirty="0"/>
              <a:t>Some students have a </a:t>
            </a:r>
            <a:r>
              <a:rPr lang="en-US" sz="2200" u="sng" dirty="0"/>
              <a:t>background</a:t>
            </a:r>
            <a:r>
              <a:rPr lang="en-US" sz="2200" dirty="0"/>
              <a:t>, </a:t>
            </a:r>
            <a:r>
              <a:rPr lang="en-US" sz="2200" u="sng" dirty="0"/>
              <a:t>identity</a:t>
            </a:r>
            <a:r>
              <a:rPr lang="en-US" sz="2200" dirty="0"/>
              <a:t>, </a:t>
            </a:r>
            <a:r>
              <a:rPr lang="en-US" sz="2200" u="sng" dirty="0"/>
              <a:t>interest</a:t>
            </a:r>
            <a:r>
              <a:rPr lang="en-US" sz="2200" dirty="0"/>
              <a:t>, or </a:t>
            </a:r>
            <a:r>
              <a:rPr lang="en-US" sz="2200" u="sng" dirty="0"/>
              <a:t>talent</a:t>
            </a:r>
            <a:r>
              <a:rPr lang="en-US" sz="2200" dirty="0"/>
              <a:t> that is so </a:t>
            </a:r>
            <a:r>
              <a:rPr lang="en-US" sz="2200" u="sng" dirty="0"/>
              <a:t>meaningful</a:t>
            </a:r>
            <a:r>
              <a:rPr lang="en-US" sz="2200" dirty="0"/>
              <a:t> they believe their application would be incomplete without it. If this sounds like you, then please </a:t>
            </a:r>
            <a:r>
              <a:rPr lang="en-US" sz="2200" u="sng" dirty="0"/>
              <a:t>share your story</a:t>
            </a:r>
            <a:r>
              <a:rPr lang="en-US" sz="2200" dirty="0"/>
              <a:t>.</a:t>
            </a:r>
          </a:p>
          <a:p>
            <a:pPr marL="45720" indent="0">
              <a:buNone/>
            </a:pPr>
            <a:endParaRPr lang="en-US" dirty="0"/>
          </a:p>
          <a:p>
            <a:pPr marL="502920" indent="-457200">
              <a:buFont typeface="+mj-lt"/>
              <a:buAutoNum type="arabicPeriod" startAt="2"/>
            </a:pPr>
            <a:r>
              <a:rPr lang="en-US" sz="2200" dirty="0"/>
              <a:t>The </a:t>
            </a:r>
            <a:r>
              <a:rPr lang="en-US" sz="2200" u="sng" dirty="0"/>
              <a:t>lessons</a:t>
            </a:r>
            <a:r>
              <a:rPr lang="en-US" sz="2200" dirty="0"/>
              <a:t> we take from </a:t>
            </a:r>
            <a:r>
              <a:rPr lang="en-US" sz="2200" u="sng" dirty="0"/>
              <a:t>obstacles</a:t>
            </a:r>
            <a:r>
              <a:rPr lang="en-US" sz="2200" dirty="0"/>
              <a:t> we encounter can be fundamental to later </a:t>
            </a:r>
            <a:r>
              <a:rPr lang="en-US" sz="2200" u="sng" dirty="0"/>
              <a:t>success</a:t>
            </a:r>
            <a:r>
              <a:rPr lang="en-US" sz="2200" dirty="0"/>
              <a:t>. Recount a time when you faced a </a:t>
            </a:r>
            <a:r>
              <a:rPr lang="en-US" sz="2200" u="sng" dirty="0"/>
              <a:t>challenge, setback, or failure</a:t>
            </a:r>
            <a:r>
              <a:rPr lang="en-US" sz="2200" dirty="0"/>
              <a:t>. </a:t>
            </a:r>
            <a:r>
              <a:rPr lang="en-US" sz="2200" u="sng" dirty="0"/>
              <a:t>How did it affect you</a:t>
            </a:r>
            <a:r>
              <a:rPr lang="en-US" sz="2200" dirty="0"/>
              <a:t>, </a:t>
            </a:r>
            <a:r>
              <a:rPr lang="en-US" sz="2200" b="1" dirty="0"/>
              <a:t>and</a:t>
            </a:r>
            <a:r>
              <a:rPr lang="en-US" sz="2200" dirty="0"/>
              <a:t> </a:t>
            </a:r>
            <a:r>
              <a:rPr lang="en-US" sz="2200" u="sng" dirty="0"/>
              <a:t>what did you learn </a:t>
            </a:r>
            <a:r>
              <a:rPr lang="en-US" sz="2200" dirty="0"/>
              <a:t>from the experience?</a:t>
            </a:r>
          </a:p>
          <a:p>
            <a:pPr marL="502920" indent="-457200">
              <a:buFont typeface="+mj-lt"/>
              <a:buAutoNum type="arabicPeriod" startAt="2"/>
            </a:pPr>
            <a:endParaRPr lang="en-US" dirty="0"/>
          </a:p>
          <a:p>
            <a:r>
              <a:rPr lang="en-US" sz="4400" dirty="0">
                <a:hlinkClick r:id="rId2"/>
              </a:rPr>
              <a:t>www.commonapp.org</a:t>
            </a:r>
            <a:r>
              <a:rPr lang="en-US" sz="4400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07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Scholarship Essays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Usually Geared Toward Scholarship Provider</a:t>
            </a:r>
          </a:p>
          <a:p>
            <a:pPr lvl="1"/>
            <a:r>
              <a:rPr lang="en-US" sz="3200" dirty="0"/>
              <a:t>“Write a </a:t>
            </a:r>
            <a:r>
              <a:rPr lang="en-US" sz="3200" u="sng" dirty="0"/>
              <a:t>one-page personal statement</a:t>
            </a:r>
            <a:r>
              <a:rPr lang="en-US" sz="3200" dirty="0"/>
              <a:t> explaining </a:t>
            </a:r>
            <a:r>
              <a:rPr lang="en-US" sz="3200" u="sng" dirty="0"/>
              <a:t>how </a:t>
            </a:r>
            <a:r>
              <a:rPr lang="en-US" sz="3200" i="1" u="sng" dirty="0"/>
              <a:t>this</a:t>
            </a:r>
            <a:r>
              <a:rPr lang="en-US" sz="3200" u="sng" dirty="0"/>
              <a:t> scholarship will help </a:t>
            </a:r>
            <a:r>
              <a:rPr lang="en-US" sz="3200" i="1" u="sng" dirty="0"/>
              <a:t>you</a:t>
            </a:r>
            <a:r>
              <a:rPr lang="en-US" sz="3200" dirty="0"/>
              <a:t>”</a:t>
            </a:r>
          </a:p>
          <a:p>
            <a:pPr lvl="1"/>
            <a:r>
              <a:rPr lang="en-US" sz="3200" dirty="0"/>
              <a:t>“Write a </a:t>
            </a:r>
            <a:r>
              <a:rPr lang="en-US" sz="3200" u="sng" dirty="0"/>
              <a:t>500 word essay</a:t>
            </a:r>
            <a:r>
              <a:rPr lang="en-US" sz="3200" dirty="0"/>
              <a:t> explaining </a:t>
            </a:r>
            <a:r>
              <a:rPr lang="en-US" sz="3200" u="sng" dirty="0"/>
              <a:t>why community service is important to you</a:t>
            </a:r>
            <a:r>
              <a:rPr lang="en-US" sz="3200" dirty="0"/>
              <a:t>”</a:t>
            </a:r>
          </a:p>
          <a:p>
            <a:pPr marL="365760" lvl="1" indent="0">
              <a:buNone/>
            </a:pPr>
            <a:endParaRPr lang="en-US" sz="3200" dirty="0"/>
          </a:p>
          <a:p>
            <a:pPr lvl="1"/>
            <a:endParaRPr lang="en-US" dirty="0"/>
          </a:p>
          <a:p>
            <a:pPr marL="285750" lvl="1" indent="-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8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787071"/>
              </p:ext>
            </p:extLst>
          </p:nvPr>
        </p:nvGraphicFramePr>
        <p:xfrm>
          <a:off x="938524" y="139802"/>
          <a:ext cx="5480747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Document" r:id="rId3" imgW="5943600" imgH="2184400" progId="Word.Document.12">
                  <p:embed/>
                </p:oleObj>
              </mc:Choice>
              <mc:Fallback>
                <p:oleObj name="Document" r:id="rId3" imgW="5943600" imgH="2184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524" y="139802"/>
                        <a:ext cx="5480747" cy="218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258618" y="2216727"/>
            <a:ext cx="71397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 a separate sheet of paper, please state your contribution to the </a:t>
            </a:r>
            <a:r>
              <a:rPr lang="en-US" u="sng" dirty="0"/>
              <a:t>community</a:t>
            </a:r>
            <a:r>
              <a:rPr lang="en-US" dirty="0"/>
              <a:t>, and </a:t>
            </a:r>
            <a:r>
              <a:rPr lang="en-US" u="sng" dirty="0"/>
              <a:t>also</a:t>
            </a:r>
            <a:r>
              <a:rPr lang="en-US" dirty="0"/>
              <a:t> your </a:t>
            </a:r>
            <a:r>
              <a:rPr lang="en-US" u="sng" dirty="0"/>
              <a:t>school</a:t>
            </a:r>
            <a:r>
              <a:rPr lang="en-US" dirty="0"/>
              <a:t>, </a:t>
            </a:r>
            <a:r>
              <a:rPr lang="en-US" u="sng" dirty="0"/>
              <a:t>civic</a:t>
            </a:r>
            <a:r>
              <a:rPr lang="en-US" dirty="0"/>
              <a:t> and </a:t>
            </a:r>
            <a:r>
              <a:rPr lang="en-US" u="sng" dirty="0"/>
              <a:t>religious</a:t>
            </a:r>
            <a:r>
              <a:rPr lang="en-US" dirty="0"/>
              <a:t> </a:t>
            </a:r>
            <a:r>
              <a:rPr lang="en-US" u="sng" dirty="0"/>
              <a:t>activities</a:t>
            </a:r>
            <a:r>
              <a:rPr lang="en-US" dirty="0"/>
              <a:t>, </a:t>
            </a:r>
            <a:r>
              <a:rPr lang="en-US" u="sng" dirty="0"/>
              <a:t>and</a:t>
            </a:r>
            <a:r>
              <a:rPr lang="en-US" dirty="0"/>
              <a:t> why you </a:t>
            </a:r>
            <a:r>
              <a:rPr lang="en-US" u="sng" dirty="0"/>
              <a:t>wish to be considered</a:t>
            </a:r>
            <a:r>
              <a:rPr lang="en-US" dirty="0"/>
              <a:t> for this scholarship.  </a:t>
            </a:r>
          </a:p>
          <a:p>
            <a:endParaRPr lang="en-US" dirty="0"/>
          </a:p>
          <a:p>
            <a:r>
              <a:rPr lang="en-US" dirty="0"/>
              <a:t>Include your </a:t>
            </a:r>
            <a:r>
              <a:rPr lang="en-US" u="sng" dirty="0"/>
              <a:t>plans</a:t>
            </a:r>
            <a:r>
              <a:rPr lang="en-US" dirty="0"/>
              <a:t> and </a:t>
            </a:r>
            <a:r>
              <a:rPr lang="en-US" u="sng" dirty="0"/>
              <a:t>goals for the future</a:t>
            </a:r>
            <a:r>
              <a:rPr lang="en-US" dirty="0"/>
              <a:t>, </a:t>
            </a:r>
            <a:r>
              <a:rPr lang="en-US" u="sng" dirty="0"/>
              <a:t>and</a:t>
            </a:r>
            <a:r>
              <a:rPr lang="en-US" dirty="0"/>
              <a:t> </a:t>
            </a:r>
            <a:r>
              <a:rPr lang="en-US" u="sng" dirty="0"/>
              <a:t>how you hope to achieve </a:t>
            </a:r>
            <a:r>
              <a:rPr lang="en-US" dirty="0"/>
              <a:t>them.  </a:t>
            </a:r>
          </a:p>
          <a:p>
            <a:endParaRPr lang="en-US" dirty="0"/>
          </a:p>
          <a:p>
            <a:r>
              <a:rPr lang="en-US" dirty="0"/>
              <a:t>(Maximum length of </a:t>
            </a:r>
            <a:r>
              <a:rPr lang="en-US" u="sng" dirty="0"/>
              <a:t>one page typed and double-spaced</a:t>
            </a:r>
            <a:r>
              <a:rPr lang="en-US" dirty="0"/>
              <a:t>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489" y="5264727"/>
            <a:ext cx="6432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5"/>
              </a:rPr>
              <a:t>https://www.keysschools.com/cms/lib/FL02202360/Centricity/Domain/1044/Honor%20Roll%20100%20Application%20revised%20-%</a:t>
            </a:r>
            <a:r>
              <a:rPr lang="en-US" sz="1200" dirty="0" smtClean="0">
                <a:hlinkClick r:id="rId5"/>
              </a:rPr>
              <a:t>2011-20.pdf</a:t>
            </a:r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6233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Tips for writing &amp; Editing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64340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200" dirty="0"/>
              <a:t>Get DIRECTLY to the point </a:t>
            </a:r>
          </a:p>
          <a:p>
            <a:pPr lvl="0"/>
            <a:r>
              <a:rPr lang="en-US" sz="3200" dirty="0"/>
              <a:t>The point should answer the question.</a:t>
            </a:r>
          </a:p>
          <a:p>
            <a:pPr lvl="0"/>
            <a:r>
              <a:rPr lang="en-US" sz="3200" dirty="0"/>
              <a:t>Triple-check for grammatical errors</a:t>
            </a:r>
          </a:p>
          <a:p>
            <a:pPr lvl="0"/>
            <a:r>
              <a:rPr lang="en-US" sz="3200" dirty="0"/>
              <a:t>Be sincere, but do not “overdo it”</a:t>
            </a:r>
          </a:p>
          <a:p>
            <a:pPr lvl="1"/>
            <a:r>
              <a:rPr lang="en-US" sz="3000" dirty="0"/>
              <a:t>Flowery language</a:t>
            </a:r>
          </a:p>
          <a:p>
            <a:pPr lvl="1"/>
            <a:r>
              <a:rPr lang="en-US" sz="3000" dirty="0"/>
              <a:t>Emotional appeals</a:t>
            </a:r>
          </a:p>
          <a:p>
            <a:r>
              <a:rPr lang="en-US" sz="3200" dirty="0"/>
              <a:t>Follow directions</a:t>
            </a:r>
          </a:p>
          <a:p>
            <a:pPr lvl="1"/>
            <a:r>
              <a:rPr lang="en-US" sz="3000" dirty="0"/>
              <a:t>Length, format, etc.</a:t>
            </a:r>
          </a:p>
          <a:p>
            <a:r>
              <a:rPr lang="en-US" sz="3200" dirty="0"/>
              <a:t>Give it time!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13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96287" y="133928"/>
            <a:ext cx="6347713" cy="1320800"/>
          </a:xfrm>
        </p:spPr>
        <p:txBody>
          <a:bodyPr/>
          <a:lstStyle/>
          <a:p>
            <a:r>
              <a:rPr lang="en-US" b="1" dirty="0" smtClean="0">
                <a:solidFill>
                  <a:srgbClr val="EB6115"/>
                </a:solidFill>
              </a:rPr>
              <a:t>   Want </a:t>
            </a:r>
            <a:r>
              <a:rPr lang="en-US" b="1" dirty="0">
                <a:solidFill>
                  <a:srgbClr val="EB6115"/>
                </a:solidFill>
              </a:rPr>
              <a:t>more?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3564" y="794328"/>
            <a:ext cx="7416799" cy="2110509"/>
          </a:xfrm>
        </p:spPr>
        <p:txBody>
          <a:bodyPr>
            <a:normAutofit fontScale="70000" lnSpcReduction="20000"/>
          </a:bodyPr>
          <a:lstStyle/>
          <a:p>
            <a:pPr marL="45720" indent="0" algn="ctr">
              <a:buNone/>
            </a:pPr>
            <a:r>
              <a:rPr lang="en-US" sz="2600" b="1" dirty="0">
                <a:solidFill>
                  <a:srgbClr val="EB61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Resources:</a:t>
            </a:r>
          </a:p>
          <a:p>
            <a:pPr marL="4572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https://www.cfk.edu/community-resources/ready-set-college</a:t>
            </a:r>
            <a:r>
              <a:rPr lang="en-US" sz="2600" b="1" dirty="0" smtClean="0">
                <a:solidFill>
                  <a:schemeClr val="tx1"/>
                </a:solidFill>
              </a:rPr>
              <a:t>/</a:t>
            </a:r>
          </a:p>
          <a:p>
            <a:pPr marL="45720" indent="0" algn="ctr">
              <a:buNone/>
            </a:pPr>
            <a:r>
              <a:rPr lang="en-US" sz="4000" b="1" dirty="0" smtClean="0">
                <a:solidFill>
                  <a:srgbClr val="EB6115"/>
                </a:solidFill>
              </a:rPr>
              <a:t>Email </a:t>
            </a:r>
            <a:r>
              <a:rPr lang="en-US" sz="4000" b="1" dirty="0">
                <a:solidFill>
                  <a:srgbClr val="EB6115"/>
                </a:solidFill>
              </a:rPr>
              <a:t>me with any questions:</a:t>
            </a:r>
          </a:p>
          <a:p>
            <a:pPr marL="45720" indent="0"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April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Allen</a:t>
            </a:r>
          </a:p>
          <a:p>
            <a:pPr marL="45720" indent="0" algn="ctr">
              <a:buNone/>
            </a:pPr>
            <a:r>
              <a:rPr lang="en-US" sz="3200" b="1" dirty="0">
                <a:solidFill>
                  <a:srgbClr val="EB61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april.allen@cfk.edu</a:t>
            </a:r>
          </a:p>
          <a:p>
            <a:pPr marL="45720" indent="0">
              <a:buNone/>
            </a:pPr>
            <a:endParaRPr lang="en-US" sz="4000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Why Application Essays?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Writing is very “telling”</a:t>
            </a:r>
          </a:p>
          <a:p>
            <a:pPr lvl="1"/>
            <a:r>
              <a:rPr lang="en-US" sz="2600" dirty="0"/>
              <a:t>We can learn a lot about you from your writing</a:t>
            </a:r>
          </a:p>
          <a:p>
            <a:pPr lvl="1"/>
            <a:r>
              <a:rPr lang="en-US" sz="2600" dirty="0"/>
              <a:t>Including your WRITING and THINKING skills</a:t>
            </a:r>
          </a:p>
          <a:p>
            <a:pPr lvl="1"/>
            <a:endParaRPr lang="en-US" sz="2600" dirty="0"/>
          </a:p>
          <a:p>
            <a:r>
              <a:rPr lang="en-US" sz="2800" dirty="0"/>
              <a:t>It helps schools see you as a real person</a:t>
            </a:r>
          </a:p>
          <a:p>
            <a:pPr lvl="1"/>
            <a:r>
              <a:rPr lang="en-US" sz="2600" dirty="0"/>
              <a:t>You may or MAY NOT be a good fit for the school</a:t>
            </a:r>
          </a:p>
          <a:p>
            <a:endParaRPr lang="en-US" sz="2800" dirty="0"/>
          </a:p>
          <a:p>
            <a:r>
              <a:rPr lang="en-US" sz="2800" dirty="0"/>
              <a:t>Are you READY and are you a GOOD FIT?	</a:t>
            </a:r>
          </a:p>
        </p:txBody>
      </p:sp>
    </p:spTree>
    <p:extLst>
      <p:ext uri="{BB962C8B-B14F-4D97-AF65-F5344CB8AC3E}">
        <p14:creationId xmlns:p14="http://schemas.microsoft.com/office/powerpoint/2010/main" val="29188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must…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en-US" sz="7800" dirty="0" smtClean="0"/>
          </a:p>
          <a:p>
            <a:pPr marL="45720" indent="0" algn="ctr">
              <a:buNone/>
            </a:pPr>
            <a:r>
              <a:rPr lang="en-US" sz="7800" dirty="0" smtClean="0">
                <a:solidFill>
                  <a:srgbClr val="EB6115"/>
                </a:solidFill>
              </a:rPr>
              <a:t>Know </a:t>
            </a:r>
            <a:r>
              <a:rPr lang="en-US" sz="7800" dirty="0">
                <a:solidFill>
                  <a:srgbClr val="EB6115"/>
                </a:solidFill>
              </a:rPr>
              <a:t>Your School</a:t>
            </a:r>
            <a:r>
              <a:rPr lang="en-US" sz="7800" dirty="0" smtClean="0">
                <a:solidFill>
                  <a:srgbClr val="EB6115"/>
                </a:solidFill>
              </a:rPr>
              <a:t>!</a:t>
            </a:r>
            <a:endParaRPr lang="en-US" sz="7800" dirty="0">
              <a:solidFill>
                <a:srgbClr val="EB6115"/>
              </a:solidFill>
            </a:endParaRPr>
          </a:p>
          <a:p>
            <a:pPr algn="ctr"/>
            <a:endParaRPr lang="en-US" sz="7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490" y="1550990"/>
            <a:ext cx="2882704" cy="21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First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en-US" sz="8000" dirty="0"/>
          </a:p>
          <a:p>
            <a:pPr marL="45720" indent="0" algn="ctr">
              <a:buNone/>
            </a:pPr>
            <a:r>
              <a:rPr lang="en-US" sz="8000" dirty="0">
                <a:solidFill>
                  <a:srgbClr val="EB6115"/>
                </a:solidFill>
              </a:rPr>
              <a:t>Know Yourself!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745" y="1856509"/>
            <a:ext cx="1673317" cy="150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Take Personal Interest Surveys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3565955"/>
          </a:xfrm>
        </p:spPr>
        <p:txBody>
          <a:bodyPr>
            <a:normAutofit fontScale="85000" lnSpcReduction="20000"/>
          </a:bodyPr>
          <a:lstStyle/>
          <a:p>
            <a:r>
              <a:rPr lang="en-US" sz="4200" dirty="0"/>
              <a:t>Interest and occupational surveys</a:t>
            </a:r>
          </a:p>
          <a:p>
            <a:pPr lvl="1"/>
            <a:r>
              <a:rPr lang="en-US" sz="2800" dirty="0">
                <a:hlinkClick r:id="rId2"/>
              </a:rPr>
              <a:t>https://careerwise.minnstate.edu/careers/assessmentsuite.html</a:t>
            </a:r>
            <a:endParaRPr lang="en-US" sz="2800" dirty="0"/>
          </a:p>
          <a:p>
            <a:pPr lvl="1"/>
            <a:r>
              <a:rPr lang="en-US" sz="2600" b="1" dirty="0"/>
              <a:t>Match Your Interests to Occupations</a:t>
            </a:r>
          </a:p>
          <a:p>
            <a:pPr lvl="1"/>
            <a:r>
              <a:rPr lang="en-US" sz="2600" b="1" dirty="0"/>
              <a:t>Match Your Skills to Occupations / Jobs</a:t>
            </a:r>
            <a:endParaRPr lang="en-US" sz="2600" dirty="0"/>
          </a:p>
          <a:p>
            <a:r>
              <a:rPr lang="en-US" sz="4200" dirty="0"/>
              <a:t>Personality surveys</a:t>
            </a:r>
          </a:p>
          <a:p>
            <a:pPr lvl="1"/>
            <a:r>
              <a:rPr lang="en-US" sz="3000" dirty="0">
                <a:hlinkClick r:id="rId3"/>
              </a:rPr>
              <a:t>www.16personalities.com</a:t>
            </a:r>
            <a:r>
              <a:rPr lang="en-US" sz="3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99255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Collect personal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6328" y="1698773"/>
            <a:ext cx="7075054" cy="4009300"/>
          </a:xfrm>
        </p:spPr>
        <p:txBody>
          <a:bodyPr>
            <a:noAutofit/>
          </a:bodyPr>
          <a:lstStyle/>
          <a:p>
            <a:r>
              <a:rPr lang="en-US" sz="2800" dirty="0"/>
              <a:t>Personal Database - All relevant information</a:t>
            </a:r>
          </a:p>
          <a:p>
            <a:pPr lvl="1"/>
            <a:r>
              <a:rPr lang="en-US" sz="2600" dirty="0"/>
              <a:t>Jobs</a:t>
            </a:r>
          </a:p>
          <a:p>
            <a:pPr lvl="1"/>
            <a:r>
              <a:rPr lang="en-US" sz="2600" dirty="0"/>
              <a:t>Coursework</a:t>
            </a:r>
          </a:p>
          <a:p>
            <a:pPr lvl="1"/>
            <a:r>
              <a:rPr lang="en-US" sz="2600" dirty="0"/>
              <a:t>Volunteer work</a:t>
            </a:r>
          </a:p>
          <a:p>
            <a:pPr lvl="1"/>
            <a:r>
              <a:rPr lang="en-US" sz="2600" dirty="0"/>
              <a:t>Clubs</a:t>
            </a:r>
          </a:p>
          <a:p>
            <a:pPr lvl="1"/>
            <a:r>
              <a:rPr lang="en-US" sz="2600" dirty="0"/>
              <a:t>Sports</a:t>
            </a:r>
          </a:p>
          <a:p>
            <a:pPr lvl="1"/>
            <a:r>
              <a:rPr lang="en-US" sz="2600" dirty="0"/>
              <a:t>Future career goals</a:t>
            </a:r>
          </a:p>
          <a:p>
            <a:pPr lvl="1"/>
            <a:r>
              <a:rPr lang="en-US" sz="2600" dirty="0"/>
              <a:t>“Challenges”</a:t>
            </a:r>
          </a:p>
          <a:p>
            <a:pPr lvl="1"/>
            <a:r>
              <a:rPr lang="en-US" sz="2600" dirty="0"/>
              <a:t>Experiences</a:t>
            </a:r>
          </a:p>
        </p:txBody>
      </p:sp>
    </p:spTree>
    <p:extLst>
      <p:ext uri="{BB962C8B-B14F-4D97-AF65-F5344CB8AC3E}">
        <p14:creationId xmlns:p14="http://schemas.microsoft.com/office/powerpoint/2010/main" val="255981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073" y="2105891"/>
            <a:ext cx="7287490" cy="2697018"/>
          </a:xfrm>
        </p:spPr>
        <p:txBody>
          <a:bodyPr anchor="ctr">
            <a:normAutofit fontScale="92500"/>
          </a:bodyPr>
          <a:lstStyle/>
          <a:p>
            <a:pPr marL="45720" indent="0" algn="ctr">
              <a:buNone/>
            </a:pPr>
            <a:r>
              <a:rPr lang="en-US" sz="8000" dirty="0">
                <a:solidFill>
                  <a:srgbClr val="EB6115"/>
                </a:solidFill>
              </a:rPr>
              <a:t>What do you do with all this</a:t>
            </a:r>
            <a:r>
              <a:rPr lang="en-US" sz="8000" dirty="0" smtClean="0">
                <a:solidFill>
                  <a:srgbClr val="EB6115"/>
                </a:solidFill>
              </a:rPr>
              <a:t>?</a:t>
            </a:r>
          </a:p>
          <a:p>
            <a:pPr marL="45720" indent="0" algn="ctr">
              <a:buNone/>
            </a:pPr>
            <a:endParaRPr lang="en-US" sz="8000" dirty="0">
              <a:solidFill>
                <a:srgbClr val="EB611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901" y="4274993"/>
            <a:ext cx="2943225" cy="1552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100" y="3988335"/>
            <a:ext cx="2051483" cy="176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21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Key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10235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Answer the </a:t>
            </a:r>
            <a:r>
              <a:rPr lang="en-US" sz="3200" dirty="0" smtClean="0"/>
              <a:t>questions!</a:t>
            </a:r>
            <a:endParaRPr lang="en-US" sz="3200" dirty="0"/>
          </a:p>
          <a:p>
            <a:endParaRPr lang="en-US" sz="2100" dirty="0"/>
          </a:p>
          <a:p>
            <a:r>
              <a:rPr lang="en-US" sz="3200" dirty="0"/>
              <a:t>Follow general essay formatting</a:t>
            </a:r>
          </a:p>
          <a:p>
            <a:pPr lvl="1"/>
            <a:r>
              <a:rPr lang="en-US" sz="2600" dirty="0"/>
              <a:t>Intro/thesis/body paragraphs/conclusion</a:t>
            </a:r>
          </a:p>
          <a:p>
            <a:endParaRPr lang="en-US" sz="2100" dirty="0"/>
          </a:p>
          <a:p>
            <a:r>
              <a:rPr lang="en-US" sz="3200" dirty="0"/>
              <a:t>Write to your audience - use a professional tone</a:t>
            </a:r>
          </a:p>
          <a:p>
            <a:endParaRPr lang="en-US" sz="2100" dirty="0"/>
          </a:p>
          <a:p>
            <a:r>
              <a:rPr lang="en-US" sz="3200" dirty="0"/>
              <a:t>Be as detailed as possible – mention…</a:t>
            </a:r>
          </a:p>
          <a:p>
            <a:pPr lvl="1"/>
            <a:r>
              <a:rPr lang="en-US" sz="3200" dirty="0"/>
              <a:t>Course work</a:t>
            </a:r>
          </a:p>
          <a:p>
            <a:pPr lvl="1"/>
            <a:r>
              <a:rPr lang="en-US" sz="3200" dirty="0"/>
              <a:t>Extra curricular activities</a:t>
            </a:r>
          </a:p>
          <a:p>
            <a:pPr lvl="1"/>
            <a:r>
              <a:rPr lang="en-US" sz="3200" dirty="0"/>
              <a:t>Volunteer work</a:t>
            </a:r>
          </a:p>
          <a:p>
            <a:pPr lvl="1"/>
            <a:r>
              <a:rPr lang="en-US" sz="3200" dirty="0"/>
              <a:t>Future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3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B6115"/>
                </a:solidFill>
              </a:rPr>
              <a:t>Example prompts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/>
              <a:t>“Tell us about your </a:t>
            </a:r>
            <a:r>
              <a:rPr lang="en-US" sz="2600" u="sng" dirty="0"/>
              <a:t>career goals</a:t>
            </a:r>
            <a:r>
              <a:rPr lang="en-US" sz="2600" dirty="0"/>
              <a:t> </a:t>
            </a:r>
            <a:r>
              <a:rPr lang="en-US" sz="2600" b="1" dirty="0"/>
              <a:t>and</a:t>
            </a:r>
            <a:r>
              <a:rPr lang="en-US" sz="2600" dirty="0"/>
              <a:t> why this college is </a:t>
            </a:r>
            <a:r>
              <a:rPr lang="en-US" sz="2600" u="sng" dirty="0"/>
              <a:t>a good choice for you</a:t>
            </a:r>
            <a:r>
              <a:rPr lang="en-US" sz="2600" dirty="0"/>
              <a:t>.”</a:t>
            </a:r>
          </a:p>
          <a:p>
            <a:endParaRPr lang="en-US" sz="2600" dirty="0"/>
          </a:p>
          <a:p>
            <a:r>
              <a:rPr lang="en-US" sz="2600" dirty="0"/>
              <a:t>“Tell about a </a:t>
            </a:r>
            <a:r>
              <a:rPr lang="en-US" sz="2600" u="sng" dirty="0"/>
              <a:t>challenge</a:t>
            </a:r>
            <a:r>
              <a:rPr lang="en-US" sz="2600" dirty="0"/>
              <a:t> you have faced </a:t>
            </a:r>
            <a:r>
              <a:rPr lang="en-US" sz="2600" b="1" dirty="0"/>
              <a:t>and</a:t>
            </a:r>
            <a:r>
              <a:rPr lang="en-US" sz="2600" dirty="0"/>
              <a:t> explain </a:t>
            </a:r>
            <a:r>
              <a:rPr lang="en-US" sz="2600" u="sng" dirty="0"/>
              <a:t>how it changed your life</a:t>
            </a:r>
            <a:r>
              <a:rPr lang="en-US" sz="2600" dirty="0"/>
              <a:t>.”</a:t>
            </a:r>
          </a:p>
          <a:p>
            <a:endParaRPr lang="en-US" sz="2600" dirty="0"/>
          </a:p>
          <a:p>
            <a:r>
              <a:rPr lang="en-US" sz="2600" dirty="0"/>
              <a:t>“Complete a one-page personal statement and submit it with your application.” </a:t>
            </a:r>
          </a:p>
        </p:txBody>
      </p:sp>
    </p:spTree>
    <p:extLst>
      <p:ext uri="{BB962C8B-B14F-4D97-AF65-F5344CB8AC3E}">
        <p14:creationId xmlns:p14="http://schemas.microsoft.com/office/powerpoint/2010/main" val="16790555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2634</TotalTime>
  <Words>482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Bradley Hand ITC</vt:lpstr>
      <vt:lpstr>Mangal</vt:lpstr>
      <vt:lpstr>Trebuchet MS</vt:lpstr>
      <vt:lpstr>Wingdings 3</vt:lpstr>
      <vt:lpstr>Facet</vt:lpstr>
      <vt:lpstr>Document</vt:lpstr>
      <vt:lpstr>Ready, Set, College!</vt:lpstr>
      <vt:lpstr>Why Application Essays?</vt:lpstr>
      <vt:lpstr>You must…</vt:lpstr>
      <vt:lpstr>But First…</vt:lpstr>
      <vt:lpstr>Take Personal Interest Surveys</vt:lpstr>
      <vt:lpstr>Collect personal information</vt:lpstr>
      <vt:lpstr>PowerPoint Presentation</vt:lpstr>
      <vt:lpstr>Key Tips</vt:lpstr>
      <vt:lpstr>Example prompts</vt:lpstr>
      <vt:lpstr>The Common Application</vt:lpstr>
      <vt:lpstr>Scholarship Essays</vt:lpstr>
      <vt:lpstr>PowerPoint Presentation</vt:lpstr>
      <vt:lpstr>Tips for writing &amp; Editing</vt:lpstr>
      <vt:lpstr>   Want more?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Ready, Set, College</dc:title>
  <dc:creator>Hilary Parmentier</dc:creator>
  <cp:lastModifiedBy>Lucas Torresbull</cp:lastModifiedBy>
  <cp:revision>86</cp:revision>
  <cp:lastPrinted>2021-09-08T19:17:40Z</cp:lastPrinted>
  <dcterms:created xsi:type="dcterms:W3CDTF">2014-02-25T01:18:59Z</dcterms:created>
  <dcterms:modified xsi:type="dcterms:W3CDTF">2021-09-09T13:20:53Z</dcterms:modified>
</cp:coreProperties>
</file>